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EE612-AF84-49CF-A196-1F678E43598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645A7F1C-DA2D-4FEA-8006-59F92CBFB6C1}">
      <dgm:prSet phldrT="[Текст]"/>
      <dgm:spPr/>
      <dgm:t>
        <a:bodyPr/>
        <a:lstStyle/>
        <a:p>
          <a:r>
            <a:rPr lang="en-US" b="1" dirty="0"/>
            <a:t>Polarity: Distribution of charge depends on shape and bond dipoles.</a:t>
          </a:r>
          <a:endParaRPr lang="ru-KZ" b="1" dirty="0"/>
        </a:p>
      </dgm:t>
    </dgm:pt>
    <dgm:pt modelId="{88742CB7-86C9-4180-8A0E-ACD43ED59FC2}" type="parTrans" cxnId="{C301A131-7524-4926-A47D-0BB22759F463}">
      <dgm:prSet/>
      <dgm:spPr/>
      <dgm:t>
        <a:bodyPr/>
        <a:lstStyle/>
        <a:p>
          <a:endParaRPr lang="ru-KZ"/>
        </a:p>
      </dgm:t>
    </dgm:pt>
    <dgm:pt modelId="{B5AC2AC3-C0FF-412B-B206-784BB20D4ADF}" type="sibTrans" cxnId="{C301A131-7524-4926-A47D-0BB22759F463}">
      <dgm:prSet/>
      <dgm:spPr/>
      <dgm:t>
        <a:bodyPr/>
        <a:lstStyle/>
        <a:p>
          <a:endParaRPr lang="ru-KZ"/>
        </a:p>
      </dgm:t>
    </dgm:pt>
    <dgm:pt modelId="{7DE391F4-BAD4-40FF-A3E3-B761F53118D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Spectroscopic behavior: Shape affects IR and Raman spectra.</a:t>
          </a:r>
        </a:p>
        <a:p>
          <a:pPr mar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89403C9C-C91A-48AC-B0B0-43891E693927}" type="parTrans" cxnId="{198846A0-2B37-4FD7-9F82-445778209EAF}">
      <dgm:prSet/>
      <dgm:spPr/>
      <dgm:t>
        <a:bodyPr/>
        <a:lstStyle/>
        <a:p>
          <a:endParaRPr lang="ru-KZ"/>
        </a:p>
      </dgm:t>
    </dgm:pt>
    <dgm:pt modelId="{1A5088B7-13E0-4F83-8A2E-2B55C275979B}" type="sibTrans" cxnId="{198846A0-2B37-4FD7-9F82-445778209EAF}">
      <dgm:prSet/>
      <dgm:spPr/>
      <dgm:t>
        <a:bodyPr/>
        <a:lstStyle/>
        <a:p>
          <a:endParaRPr lang="ru-KZ"/>
        </a:p>
      </dgm:t>
    </dgm:pt>
    <dgm:pt modelId="{E43B4906-CF87-4961-B8A9-FC954BFC273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Reactivity: Certain geometries favor specific reaction pathways.</a:t>
          </a:r>
        </a:p>
        <a:p>
          <a:pPr mar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E22E235E-7029-44E9-B0F3-59AE63AE533E}" type="parTrans" cxnId="{F56BFD1C-2DEB-4EC9-9CB5-DE84B32C8B4E}">
      <dgm:prSet/>
      <dgm:spPr/>
      <dgm:t>
        <a:bodyPr/>
        <a:lstStyle/>
        <a:p>
          <a:endParaRPr lang="ru-KZ"/>
        </a:p>
      </dgm:t>
    </dgm:pt>
    <dgm:pt modelId="{1BDBDB6C-C88E-4AA0-82AC-80B31A873C50}" type="sibTrans" cxnId="{F56BFD1C-2DEB-4EC9-9CB5-DE84B32C8B4E}">
      <dgm:prSet/>
      <dgm:spPr/>
      <dgm:t>
        <a:bodyPr/>
        <a:lstStyle/>
        <a:p>
          <a:endParaRPr lang="ru-KZ"/>
        </a:p>
      </dgm:t>
    </dgm:pt>
    <dgm:pt modelId="{8ED52E5C-575F-43F1-8E9C-2319D1D32715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Boiling and melting points: Influenced by intermolecular interactions (e.g., H-bonding).</a:t>
          </a:r>
        </a:p>
        <a:p>
          <a:pPr mar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A4973504-DC08-4F8A-A1CA-A7A5C57200B0}" type="parTrans" cxnId="{9FA7310E-99AA-437E-8D8D-04C920BAA11C}">
      <dgm:prSet/>
      <dgm:spPr/>
      <dgm:t>
        <a:bodyPr/>
        <a:lstStyle/>
        <a:p>
          <a:endParaRPr lang="ru-KZ"/>
        </a:p>
      </dgm:t>
    </dgm:pt>
    <dgm:pt modelId="{C0EA0C00-7E69-4797-9624-2E0E21F9BD8A}" type="sibTrans" cxnId="{9FA7310E-99AA-437E-8D8D-04C920BAA11C}">
      <dgm:prSet/>
      <dgm:spPr/>
      <dgm:t>
        <a:bodyPr/>
        <a:lstStyle/>
        <a:p>
          <a:endParaRPr lang="ru-KZ"/>
        </a:p>
      </dgm:t>
    </dgm:pt>
    <dgm:pt modelId="{2A1BB270-4B19-4FD0-908C-3710E544B629}" type="pres">
      <dgm:prSet presAssocID="{529EE612-AF84-49CF-A196-1F678E43598E}" presName="cycle" presStyleCnt="0">
        <dgm:presLayoutVars>
          <dgm:dir/>
          <dgm:resizeHandles val="exact"/>
        </dgm:presLayoutVars>
      </dgm:prSet>
      <dgm:spPr/>
    </dgm:pt>
    <dgm:pt modelId="{1894D6B8-0DB0-4D12-B684-38F33B0C98AB}" type="pres">
      <dgm:prSet presAssocID="{645A7F1C-DA2D-4FEA-8006-59F92CBFB6C1}" presName="node" presStyleLbl="node1" presStyleIdx="0" presStyleCnt="4">
        <dgm:presLayoutVars>
          <dgm:bulletEnabled val="1"/>
        </dgm:presLayoutVars>
      </dgm:prSet>
      <dgm:spPr/>
    </dgm:pt>
    <dgm:pt modelId="{325F811C-EEFD-4567-BFCE-844DDC022A21}" type="pres">
      <dgm:prSet presAssocID="{645A7F1C-DA2D-4FEA-8006-59F92CBFB6C1}" presName="spNode" presStyleCnt="0"/>
      <dgm:spPr/>
    </dgm:pt>
    <dgm:pt modelId="{0C760E33-C624-4223-828A-960A640DAEC9}" type="pres">
      <dgm:prSet presAssocID="{B5AC2AC3-C0FF-412B-B206-784BB20D4ADF}" presName="sibTrans" presStyleLbl="sibTrans1D1" presStyleIdx="0" presStyleCnt="4"/>
      <dgm:spPr/>
    </dgm:pt>
    <dgm:pt modelId="{B9B82E8E-5734-4D89-BF38-280D5DFDFF78}" type="pres">
      <dgm:prSet presAssocID="{7DE391F4-BAD4-40FF-A3E3-B761F53118D9}" presName="node" presStyleLbl="node1" presStyleIdx="1" presStyleCnt="4">
        <dgm:presLayoutVars>
          <dgm:bulletEnabled val="1"/>
        </dgm:presLayoutVars>
      </dgm:prSet>
      <dgm:spPr/>
    </dgm:pt>
    <dgm:pt modelId="{2A077C21-7690-4201-BD44-4E25EA271385}" type="pres">
      <dgm:prSet presAssocID="{7DE391F4-BAD4-40FF-A3E3-B761F53118D9}" presName="spNode" presStyleCnt="0"/>
      <dgm:spPr/>
    </dgm:pt>
    <dgm:pt modelId="{8672462D-A7EE-47D7-82A5-3D0E7687A3EA}" type="pres">
      <dgm:prSet presAssocID="{1A5088B7-13E0-4F83-8A2E-2B55C275979B}" presName="sibTrans" presStyleLbl="sibTrans1D1" presStyleIdx="1" presStyleCnt="4"/>
      <dgm:spPr/>
    </dgm:pt>
    <dgm:pt modelId="{080BBB1A-FE1E-44C7-9752-D3185E2B530F}" type="pres">
      <dgm:prSet presAssocID="{E43B4906-CF87-4961-B8A9-FC954BFC2736}" presName="node" presStyleLbl="node1" presStyleIdx="2" presStyleCnt="4">
        <dgm:presLayoutVars>
          <dgm:bulletEnabled val="1"/>
        </dgm:presLayoutVars>
      </dgm:prSet>
      <dgm:spPr/>
    </dgm:pt>
    <dgm:pt modelId="{C2237AFB-C26A-4E1D-9220-E040074F635F}" type="pres">
      <dgm:prSet presAssocID="{E43B4906-CF87-4961-B8A9-FC954BFC2736}" presName="spNode" presStyleCnt="0"/>
      <dgm:spPr/>
    </dgm:pt>
    <dgm:pt modelId="{1DF3775D-140E-4D0F-A761-A4308531DAD4}" type="pres">
      <dgm:prSet presAssocID="{1BDBDB6C-C88E-4AA0-82AC-80B31A873C50}" presName="sibTrans" presStyleLbl="sibTrans1D1" presStyleIdx="2" presStyleCnt="4"/>
      <dgm:spPr/>
    </dgm:pt>
    <dgm:pt modelId="{389A0B89-48C6-489A-A023-BEFAE7C13D45}" type="pres">
      <dgm:prSet presAssocID="{8ED52E5C-575F-43F1-8E9C-2319D1D32715}" presName="node" presStyleLbl="node1" presStyleIdx="3" presStyleCnt="4">
        <dgm:presLayoutVars>
          <dgm:bulletEnabled val="1"/>
        </dgm:presLayoutVars>
      </dgm:prSet>
      <dgm:spPr/>
    </dgm:pt>
    <dgm:pt modelId="{A339BED5-23F8-4E88-B664-A0F080161075}" type="pres">
      <dgm:prSet presAssocID="{8ED52E5C-575F-43F1-8E9C-2319D1D32715}" presName="spNode" presStyleCnt="0"/>
      <dgm:spPr/>
    </dgm:pt>
    <dgm:pt modelId="{9911282E-DD49-4716-B2EA-798296EC7A29}" type="pres">
      <dgm:prSet presAssocID="{C0EA0C00-7E69-4797-9624-2E0E21F9BD8A}" presName="sibTrans" presStyleLbl="sibTrans1D1" presStyleIdx="3" presStyleCnt="4"/>
      <dgm:spPr/>
    </dgm:pt>
  </dgm:ptLst>
  <dgm:cxnLst>
    <dgm:cxn modelId="{9FA7310E-99AA-437E-8D8D-04C920BAA11C}" srcId="{529EE612-AF84-49CF-A196-1F678E43598E}" destId="{8ED52E5C-575F-43F1-8E9C-2319D1D32715}" srcOrd="3" destOrd="0" parTransId="{A4973504-DC08-4F8A-A1CA-A7A5C57200B0}" sibTransId="{C0EA0C00-7E69-4797-9624-2E0E21F9BD8A}"/>
    <dgm:cxn modelId="{F56BFD1C-2DEB-4EC9-9CB5-DE84B32C8B4E}" srcId="{529EE612-AF84-49CF-A196-1F678E43598E}" destId="{E43B4906-CF87-4961-B8A9-FC954BFC2736}" srcOrd="2" destOrd="0" parTransId="{E22E235E-7029-44E9-B0F3-59AE63AE533E}" sibTransId="{1BDBDB6C-C88E-4AA0-82AC-80B31A873C50}"/>
    <dgm:cxn modelId="{C301A131-7524-4926-A47D-0BB22759F463}" srcId="{529EE612-AF84-49CF-A196-1F678E43598E}" destId="{645A7F1C-DA2D-4FEA-8006-59F92CBFB6C1}" srcOrd="0" destOrd="0" parTransId="{88742CB7-86C9-4180-8A0E-ACD43ED59FC2}" sibTransId="{B5AC2AC3-C0FF-412B-B206-784BB20D4ADF}"/>
    <dgm:cxn modelId="{A740C63A-A8D7-4B02-8ED3-14929BA5CFBF}" type="presOf" srcId="{B5AC2AC3-C0FF-412B-B206-784BB20D4ADF}" destId="{0C760E33-C624-4223-828A-960A640DAEC9}" srcOrd="0" destOrd="0" presId="urn:microsoft.com/office/officeart/2005/8/layout/cycle5"/>
    <dgm:cxn modelId="{3774D375-82C1-4101-A7CC-A8DE97C3347B}" type="presOf" srcId="{C0EA0C00-7E69-4797-9624-2E0E21F9BD8A}" destId="{9911282E-DD49-4716-B2EA-798296EC7A29}" srcOrd="0" destOrd="0" presId="urn:microsoft.com/office/officeart/2005/8/layout/cycle5"/>
    <dgm:cxn modelId="{6E75F57C-A755-413C-B8C4-29D2D34D2321}" type="presOf" srcId="{645A7F1C-DA2D-4FEA-8006-59F92CBFB6C1}" destId="{1894D6B8-0DB0-4D12-B684-38F33B0C98AB}" srcOrd="0" destOrd="0" presId="urn:microsoft.com/office/officeart/2005/8/layout/cycle5"/>
    <dgm:cxn modelId="{865CB57E-433B-487C-9719-83E46AC5038A}" type="presOf" srcId="{529EE612-AF84-49CF-A196-1F678E43598E}" destId="{2A1BB270-4B19-4FD0-908C-3710E544B629}" srcOrd="0" destOrd="0" presId="urn:microsoft.com/office/officeart/2005/8/layout/cycle5"/>
    <dgm:cxn modelId="{C40EDE88-CD6B-49EB-BE3A-7422A28389E5}" type="presOf" srcId="{8ED52E5C-575F-43F1-8E9C-2319D1D32715}" destId="{389A0B89-48C6-489A-A023-BEFAE7C13D45}" srcOrd="0" destOrd="0" presId="urn:microsoft.com/office/officeart/2005/8/layout/cycle5"/>
    <dgm:cxn modelId="{840F7F89-7F2E-45A5-86E3-64C59D7F6948}" type="presOf" srcId="{1A5088B7-13E0-4F83-8A2E-2B55C275979B}" destId="{8672462D-A7EE-47D7-82A5-3D0E7687A3EA}" srcOrd="0" destOrd="0" presId="urn:microsoft.com/office/officeart/2005/8/layout/cycle5"/>
    <dgm:cxn modelId="{E3739A9C-024F-4A66-B29C-92C90624C7CB}" type="presOf" srcId="{7DE391F4-BAD4-40FF-A3E3-B761F53118D9}" destId="{B9B82E8E-5734-4D89-BF38-280D5DFDFF78}" srcOrd="0" destOrd="0" presId="urn:microsoft.com/office/officeart/2005/8/layout/cycle5"/>
    <dgm:cxn modelId="{198846A0-2B37-4FD7-9F82-445778209EAF}" srcId="{529EE612-AF84-49CF-A196-1F678E43598E}" destId="{7DE391F4-BAD4-40FF-A3E3-B761F53118D9}" srcOrd="1" destOrd="0" parTransId="{89403C9C-C91A-48AC-B0B0-43891E693927}" sibTransId="{1A5088B7-13E0-4F83-8A2E-2B55C275979B}"/>
    <dgm:cxn modelId="{592512D1-8B3B-4989-A6FD-9CCDD9C9F4CC}" type="presOf" srcId="{1BDBDB6C-C88E-4AA0-82AC-80B31A873C50}" destId="{1DF3775D-140E-4D0F-A761-A4308531DAD4}" srcOrd="0" destOrd="0" presId="urn:microsoft.com/office/officeart/2005/8/layout/cycle5"/>
    <dgm:cxn modelId="{CCB6FDF7-F43C-4EE5-AC4E-B88428CFFD44}" type="presOf" srcId="{E43B4906-CF87-4961-B8A9-FC954BFC2736}" destId="{080BBB1A-FE1E-44C7-9752-D3185E2B530F}" srcOrd="0" destOrd="0" presId="urn:microsoft.com/office/officeart/2005/8/layout/cycle5"/>
    <dgm:cxn modelId="{50055065-1023-45A9-B03E-F7B593383118}" type="presParOf" srcId="{2A1BB270-4B19-4FD0-908C-3710E544B629}" destId="{1894D6B8-0DB0-4D12-B684-38F33B0C98AB}" srcOrd="0" destOrd="0" presId="urn:microsoft.com/office/officeart/2005/8/layout/cycle5"/>
    <dgm:cxn modelId="{317AD0F2-B9C3-49B0-9920-0B20F7E4E652}" type="presParOf" srcId="{2A1BB270-4B19-4FD0-908C-3710E544B629}" destId="{325F811C-EEFD-4567-BFCE-844DDC022A21}" srcOrd="1" destOrd="0" presId="urn:microsoft.com/office/officeart/2005/8/layout/cycle5"/>
    <dgm:cxn modelId="{2BBE9700-8D64-447F-B9CE-A526D7D1E9BD}" type="presParOf" srcId="{2A1BB270-4B19-4FD0-908C-3710E544B629}" destId="{0C760E33-C624-4223-828A-960A640DAEC9}" srcOrd="2" destOrd="0" presId="urn:microsoft.com/office/officeart/2005/8/layout/cycle5"/>
    <dgm:cxn modelId="{530E8795-6BDA-4892-AF24-B9454ADF9621}" type="presParOf" srcId="{2A1BB270-4B19-4FD0-908C-3710E544B629}" destId="{B9B82E8E-5734-4D89-BF38-280D5DFDFF78}" srcOrd="3" destOrd="0" presId="urn:microsoft.com/office/officeart/2005/8/layout/cycle5"/>
    <dgm:cxn modelId="{EF587E0C-FAC0-494C-92C5-9F17F52A8F2E}" type="presParOf" srcId="{2A1BB270-4B19-4FD0-908C-3710E544B629}" destId="{2A077C21-7690-4201-BD44-4E25EA271385}" srcOrd="4" destOrd="0" presId="urn:microsoft.com/office/officeart/2005/8/layout/cycle5"/>
    <dgm:cxn modelId="{03D843B4-B15E-42A9-8114-E6C1278F9117}" type="presParOf" srcId="{2A1BB270-4B19-4FD0-908C-3710E544B629}" destId="{8672462D-A7EE-47D7-82A5-3D0E7687A3EA}" srcOrd="5" destOrd="0" presId="urn:microsoft.com/office/officeart/2005/8/layout/cycle5"/>
    <dgm:cxn modelId="{EB542D2E-C650-49D2-B7A3-E4447D5F65BB}" type="presParOf" srcId="{2A1BB270-4B19-4FD0-908C-3710E544B629}" destId="{080BBB1A-FE1E-44C7-9752-D3185E2B530F}" srcOrd="6" destOrd="0" presId="urn:microsoft.com/office/officeart/2005/8/layout/cycle5"/>
    <dgm:cxn modelId="{D644CDAE-D492-4D53-8B33-026FA06AF436}" type="presParOf" srcId="{2A1BB270-4B19-4FD0-908C-3710E544B629}" destId="{C2237AFB-C26A-4E1D-9220-E040074F635F}" srcOrd="7" destOrd="0" presId="urn:microsoft.com/office/officeart/2005/8/layout/cycle5"/>
    <dgm:cxn modelId="{3459BF1D-FF64-41C7-9CF0-899501CD6FA4}" type="presParOf" srcId="{2A1BB270-4B19-4FD0-908C-3710E544B629}" destId="{1DF3775D-140E-4D0F-A761-A4308531DAD4}" srcOrd="8" destOrd="0" presId="urn:microsoft.com/office/officeart/2005/8/layout/cycle5"/>
    <dgm:cxn modelId="{10DC107E-BE97-4971-8983-889CAC64519B}" type="presParOf" srcId="{2A1BB270-4B19-4FD0-908C-3710E544B629}" destId="{389A0B89-48C6-489A-A023-BEFAE7C13D45}" srcOrd="9" destOrd="0" presId="urn:microsoft.com/office/officeart/2005/8/layout/cycle5"/>
    <dgm:cxn modelId="{1AA4BBC8-3198-4EB2-B8E1-08B94FE0EB41}" type="presParOf" srcId="{2A1BB270-4B19-4FD0-908C-3710E544B629}" destId="{A339BED5-23F8-4E88-B664-A0F080161075}" srcOrd="10" destOrd="0" presId="urn:microsoft.com/office/officeart/2005/8/layout/cycle5"/>
    <dgm:cxn modelId="{1F0FAF8E-384D-49E0-B620-93AC2598CDF7}" type="presParOf" srcId="{2A1BB270-4B19-4FD0-908C-3710E544B629}" destId="{9911282E-DD49-4716-B2EA-798296EC7A2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4D6B8-0DB0-4D12-B684-38F33B0C98AB}">
      <dsp:nvSpPr>
        <dsp:cNvPr id="0" name=""/>
        <dsp:cNvSpPr/>
      </dsp:nvSpPr>
      <dsp:spPr>
        <a:xfrm>
          <a:off x="2953070" y="874"/>
          <a:ext cx="1602100" cy="104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Polarity: Distribution of charge depends on shape and bond dipoles.</a:t>
          </a:r>
          <a:endParaRPr lang="ru-KZ" sz="900" b="1" kern="1200" dirty="0"/>
        </a:p>
      </dsp:txBody>
      <dsp:txXfrm>
        <a:off x="3003905" y="51709"/>
        <a:ext cx="1500430" cy="939695"/>
      </dsp:txXfrm>
    </dsp:sp>
    <dsp:sp modelId="{0C760E33-C624-4223-828A-960A640DAEC9}">
      <dsp:nvSpPr>
        <dsp:cNvPr id="0" name=""/>
        <dsp:cNvSpPr/>
      </dsp:nvSpPr>
      <dsp:spPr>
        <a:xfrm>
          <a:off x="2033704" y="521557"/>
          <a:ext cx="3440831" cy="3440831"/>
        </a:xfrm>
        <a:custGeom>
          <a:avLst/>
          <a:gdLst/>
          <a:ahLst/>
          <a:cxnLst/>
          <a:rect l="0" t="0" r="0" b="0"/>
          <a:pathLst>
            <a:path>
              <a:moveTo>
                <a:pt x="2742614" y="336602"/>
              </a:moveTo>
              <a:arcTo wR="1720415" hR="1720415" stAng="18387157" swAng="16336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82E8E-5734-4D89-BF38-280D5DFDFF78}">
      <dsp:nvSpPr>
        <dsp:cNvPr id="0" name=""/>
        <dsp:cNvSpPr/>
      </dsp:nvSpPr>
      <dsp:spPr>
        <a:xfrm>
          <a:off x="4673486" y="1721290"/>
          <a:ext cx="1602100" cy="104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kern="1200" dirty="0"/>
            <a:t>Spectroscopic behavior: Shape affects IR and Raman spectra.</a:t>
          </a:r>
        </a:p>
        <a:p>
          <a:pPr mar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900" kern="1200" dirty="0"/>
        </a:p>
      </dsp:txBody>
      <dsp:txXfrm>
        <a:off x="4724321" y="1772125"/>
        <a:ext cx="1500430" cy="939695"/>
      </dsp:txXfrm>
    </dsp:sp>
    <dsp:sp modelId="{8672462D-A7EE-47D7-82A5-3D0E7687A3EA}">
      <dsp:nvSpPr>
        <dsp:cNvPr id="0" name=""/>
        <dsp:cNvSpPr/>
      </dsp:nvSpPr>
      <dsp:spPr>
        <a:xfrm>
          <a:off x="2033704" y="521557"/>
          <a:ext cx="3440831" cy="3440831"/>
        </a:xfrm>
        <a:custGeom>
          <a:avLst/>
          <a:gdLst/>
          <a:ahLst/>
          <a:cxnLst/>
          <a:rect l="0" t="0" r="0" b="0"/>
          <a:pathLst>
            <a:path>
              <a:moveTo>
                <a:pt x="3262486" y="2483205"/>
              </a:moveTo>
              <a:arcTo wR="1720415" hR="1720415" stAng="1579166" swAng="16336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BBB1A-FE1E-44C7-9752-D3185E2B530F}">
      <dsp:nvSpPr>
        <dsp:cNvPr id="0" name=""/>
        <dsp:cNvSpPr/>
      </dsp:nvSpPr>
      <dsp:spPr>
        <a:xfrm>
          <a:off x="2953070" y="3441706"/>
          <a:ext cx="1602100" cy="104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kern="1200" dirty="0"/>
            <a:t>Reactivity: Certain geometries favor specific reaction pathways.</a:t>
          </a:r>
        </a:p>
        <a:p>
          <a:pPr mar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900" kern="1200" dirty="0"/>
        </a:p>
      </dsp:txBody>
      <dsp:txXfrm>
        <a:off x="3003905" y="3492541"/>
        <a:ext cx="1500430" cy="939695"/>
      </dsp:txXfrm>
    </dsp:sp>
    <dsp:sp modelId="{1DF3775D-140E-4D0F-A761-A4308531DAD4}">
      <dsp:nvSpPr>
        <dsp:cNvPr id="0" name=""/>
        <dsp:cNvSpPr/>
      </dsp:nvSpPr>
      <dsp:spPr>
        <a:xfrm>
          <a:off x="2033704" y="521557"/>
          <a:ext cx="3440831" cy="3440831"/>
        </a:xfrm>
        <a:custGeom>
          <a:avLst/>
          <a:gdLst/>
          <a:ahLst/>
          <a:cxnLst/>
          <a:rect l="0" t="0" r="0" b="0"/>
          <a:pathLst>
            <a:path>
              <a:moveTo>
                <a:pt x="698217" y="3104229"/>
              </a:moveTo>
              <a:arcTo wR="1720415" hR="1720415" stAng="7587157" swAng="16336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0B89-48C6-489A-A023-BEFAE7C13D45}">
      <dsp:nvSpPr>
        <dsp:cNvPr id="0" name=""/>
        <dsp:cNvSpPr/>
      </dsp:nvSpPr>
      <dsp:spPr>
        <a:xfrm>
          <a:off x="1232654" y="1721290"/>
          <a:ext cx="1602100" cy="1041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kern="1200" dirty="0"/>
            <a:t>Boiling and melting points: Influenced by intermolecular interactions (e.g., H-bonding).</a:t>
          </a:r>
        </a:p>
        <a:p>
          <a:pPr mar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900" kern="1200" dirty="0"/>
        </a:p>
      </dsp:txBody>
      <dsp:txXfrm>
        <a:off x="1283489" y="1772125"/>
        <a:ext cx="1500430" cy="939695"/>
      </dsp:txXfrm>
    </dsp:sp>
    <dsp:sp modelId="{9911282E-DD49-4716-B2EA-798296EC7A29}">
      <dsp:nvSpPr>
        <dsp:cNvPr id="0" name=""/>
        <dsp:cNvSpPr/>
      </dsp:nvSpPr>
      <dsp:spPr>
        <a:xfrm>
          <a:off x="2033704" y="521557"/>
          <a:ext cx="3440831" cy="3440831"/>
        </a:xfrm>
        <a:custGeom>
          <a:avLst/>
          <a:gdLst/>
          <a:ahLst/>
          <a:cxnLst/>
          <a:rect l="0" t="0" r="0" b="0"/>
          <a:pathLst>
            <a:path>
              <a:moveTo>
                <a:pt x="178345" y="957626"/>
              </a:moveTo>
              <a:arcTo wR="1720415" hR="1720415" stAng="12379166" swAng="16336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spatial configuration of the molecule</a:t>
            </a:r>
            <a:endParaRPr lang="ru-KZ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b="1"/>
              <a:t>Molecular Configuration</a:t>
            </a:r>
            <a:endParaRPr lang="ru-KZ"/>
          </a:p>
        </p:txBody>
      </p:sp>
      <p:pic>
        <p:nvPicPr>
          <p:cNvPr id="26" name="Picture 25" descr="Закрыть турбомолекулярный модель">
            <a:extLst>
              <a:ext uri="{FF2B5EF4-FFF2-40B4-BE49-F238E27FC236}">
                <a16:creationId xmlns:a16="http://schemas.microsoft.com/office/drawing/2014/main" id="{122FB669-1C27-BE91-5ADC-B83A5815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07" r="4483" b="-2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/>
              <a:t>The spatial configuration of a molecule refers to the three-dimensional arrangement of its atoms in space.</a:t>
            </a:r>
          </a:p>
          <a:p>
            <a:r>
              <a:rPr lang="en-US"/>
              <a:t>It plays a crucial role in determining chemical reactivity, physical properties, and biological activity.</a:t>
            </a:r>
          </a:p>
          <a:p>
            <a:r>
              <a:rPr lang="en-US"/>
              <a:t>Molecules with the same atomic composition can have different spatial arrangements — leading to isomerism.</a:t>
            </a:r>
          </a:p>
          <a:p>
            <a:r>
              <a:rPr lang="en-US"/>
              <a:t>The study of molecular configuration combines valence bond theory, VSEPR</a:t>
            </a:r>
            <a:r>
              <a:rPr lang="ru-RU"/>
              <a:t> (</a:t>
            </a:r>
            <a:r>
              <a:rPr lang="en-US"/>
              <a:t>Valence shell electron pair repulsion</a:t>
            </a:r>
            <a:r>
              <a:rPr lang="ru-RU"/>
              <a:t>)</a:t>
            </a:r>
            <a:r>
              <a:rPr lang="en-US"/>
              <a:t> model, and hybridization concepts.</a:t>
            </a:r>
          </a:p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Determining Molecular Geometry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en-US" dirty="0"/>
              <a:t>Number of electron pairs around the central atom (bonding + lone pairs).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en-US" dirty="0"/>
              <a:t>Repulsion between electron domains according to the VSEPR (Valence Shell Electron Pair Repulsion) theory.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en-US" dirty="0"/>
              <a:t>Type of chemical bonds (single, double, triple) — affect bond lengths and angles.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en-US" dirty="0"/>
              <a:t>Hybridization state of the central atom (</a:t>
            </a:r>
            <a:r>
              <a:rPr lang="en-US" dirty="0" err="1"/>
              <a:t>sp</a:t>
            </a:r>
            <a:r>
              <a:rPr lang="en-US" dirty="0"/>
              <a:t>, sp², sp³, sp³d, sp³d²).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en-US" dirty="0"/>
              <a:t>Presence of lone pairs causes distortion from ideal geometries.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en-US" dirty="0"/>
              <a:t>Intermolecular forces and steric effects can also influence final structure.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The VSEPR Theory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F43D70-B6CA-902E-0A33-08C31787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047442"/>
            <a:ext cx="5451627" cy="44430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1600" dirty="0"/>
              <a:t>Developed by Gillespie and Nyholm (1950s) to predict molecular shapes.</a:t>
            </a:r>
          </a:p>
          <a:p>
            <a:r>
              <a:rPr lang="en-US" sz="1600" dirty="0"/>
              <a:t>Basic principle: </a:t>
            </a:r>
            <a:r>
              <a:rPr lang="en-US" sz="1600" i="1" dirty="0"/>
              <a:t>Electron pairs around a central atom arrange themselves to minimize repulsion.</a:t>
            </a:r>
            <a:endParaRPr lang="en-US" sz="1600" dirty="0"/>
          </a:p>
          <a:p>
            <a:r>
              <a:rPr lang="en-US" sz="1600" b="1" dirty="0"/>
              <a:t>Key electron domain geometries:</a:t>
            </a:r>
            <a:endParaRPr lang="en-US" sz="1600" dirty="0"/>
          </a:p>
          <a:p>
            <a:pPr lvl="1"/>
            <a:r>
              <a:rPr lang="en-US" sz="1600" dirty="0"/>
              <a:t>2 domains → Linear (180°)</a:t>
            </a:r>
          </a:p>
          <a:p>
            <a:pPr lvl="1"/>
            <a:r>
              <a:rPr lang="en-US" sz="1600" dirty="0"/>
              <a:t>3 domains → Trigonal planar (120°)</a:t>
            </a:r>
          </a:p>
          <a:p>
            <a:pPr lvl="1"/>
            <a:r>
              <a:rPr lang="en-US" sz="1600" dirty="0"/>
              <a:t>4 domains → Tetrahedral (109.5°)</a:t>
            </a:r>
          </a:p>
          <a:p>
            <a:pPr lvl="1"/>
            <a:r>
              <a:rPr lang="en-US" sz="1600" dirty="0"/>
              <a:t>5 domains → Trigonal bipyramidal (90° and 120°)</a:t>
            </a:r>
          </a:p>
          <a:p>
            <a:pPr lvl="1"/>
            <a:r>
              <a:rPr lang="en-US" sz="1600" dirty="0"/>
              <a:t>6 domains → Octahedral (90°)</a:t>
            </a:r>
          </a:p>
          <a:p>
            <a:r>
              <a:rPr lang="en-US" sz="1600" dirty="0"/>
              <a:t>Example: CH₄ (tetrahedral), NH₃ (trigonal pyramidal), H₂O (bent).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400" b="1"/>
              <a:t>Hybridization and Spatial Arrangement</a:t>
            </a:r>
            <a:endParaRPr lang="ru-KZ" sz="3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FCC97-A88D-9D03-AD3D-E2653474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71" y="640081"/>
            <a:ext cx="5683857" cy="531440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Hybridization explains how atomic orbitals mix to form new orbitals that determine bond directions.</a:t>
            </a:r>
          </a:p>
          <a:p>
            <a:r>
              <a:rPr lang="en-US" sz="1800" b="1" u="sng" dirty="0"/>
              <a:t>Types and geometries:</a:t>
            </a:r>
            <a:endParaRPr lang="en-US" sz="1800" u="sng" dirty="0"/>
          </a:p>
          <a:p>
            <a:pPr lvl="1"/>
            <a:r>
              <a:rPr lang="en-US" dirty="0" err="1"/>
              <a:t>sp</a:t>
            </a:r>
            <a:r>
              <a:rPr lang="en-US" dirty="0"/>
              <a:t> → Linear (180°) — </a:t>
            </a:r>
            <a:r>
              <a:rPr lang="en-US" dirty="0" err="1"/>
              <a:t>BeCl</a:t>
            </a:r>
            <a:r>
              <a:rPr lang="en-US" dirty="0"/>
              <a:t>₂</a:t>
            </a:r>
          </a:p>
          <a:p>
            <a:pPr lvl="1"/>
            <a:r>
              <a:rPr lang="en-US" dirty="0"/>
              <a:t>sp² → Trigonal planar (120°) — BF₃</a:t>
            </a:r>
          </a:p>
          <a:p>
            <a:pPr lvl="1"/>
            <a:r>
              <a:rPr lang="en-US" dirty="0"/>
              <a:t>sp³ → Tetrahedral (109.5°) — CH₄</a:t>
            </a:r>
          </a:p>
          <a:p>
            <a:pPr lvl="1"/>
            <a:r>
              <a:rPr lang="en-US" dirty="0"/>
              <a:t>sp³d → Trigonal bipyramidal — </a:t>
            </a:r>
            <a:r>
              <a:rPr lang="en-US" dirty="0" err="1"/>
              <a:t>PCl</a:t>
            </a:r>
            <a:r>
              <a:rPr lang="en-US" dirty="0"/>
              <a:t>₅</a:t>
            </a:r>
          </a:p>
          <a:p>
            <a:pPr lvl="1"/>
            <a:r>
              <a:rPr lang="en-US" dirty="0"/>
              <a:t>sp³d² → Octahedral — SF₆</a:t>
            </a:r>
          </a:p>
          <a:p>
            <a:r>
              <a:rPr lang="en-US" sz="1800" dirty="0"/>
              <a:t>The degree of hybridization and bond character directly affects bond angles and molecular shape.</a:t>
            </a:r>
          </a:p>
          <a:p>
            <a:pPr marL="0" indent="0">
              <a:buNone/>
            </a:pPr>
            <a:endParaRPr lang="ru-KZ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b="1" dirty="0"/>
              <a:t>Chirality and Stereoisomerism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5BF264-D688-C151-8A7A-193C01A9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79929"/>
            <a:ext cx="4020297" cy="16784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2A10F-CEF0-3E88-E1B2-0508C0EE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40" y="3218101"/>
            <a:ext cx="3654813" cy="247613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Chirality refers to molecules that cannot be superimposed on their mirror images.</a:t>
            </a:r>
          </a:p>
          <a:p>
            <a:r>
              <a:rPr lang="en-US" dirty="0"/>
              <a:t>Molecules with one or more chiral centers (asymmetric carbon atoms) exhibit optical isomerism.</a:t>
            </a:r>
          </a:p>
          <a:p>
            <a:r>
              <a:rPr lang="en-US" dirty="0"/>
              <a:t>Enantiomers</a:t>
            </a:r>
            <a:r>
              <a:rPr lang="ru-RU" dirty="0"/>
              <a:t> </a:t>
            </a:r>
            <a:r>
              <a:rPr lang="en-US" dirty="0"/>
              <a:t>are mirror-image isomers with identical physical properties but different biological activities.</a:t>
            </a:r>
          </a:p>
          <a:p>
            <a:r>
              <a:rPr lang="en-US" dirty="0"/>
              <a:t>Example: </a:t>
            </a:r>
          </a:p>
          <a:p>
            <a:r>
              <a:rPr lang="en-US" dirty="0"/>
              <a:t>L- and D- forms of amino acids or glucose.</a:t>
            </a:r>
          </a:p>
          <a:p>
            <a:r>
              <a:rPr lang="en-US" dirty="0"/>
              <a:t>Spatial configuration determines how molecules interact with biological receptors and enzymes.</a:t>
            </a:r>
          </a:p>
          <a:p>
            <a:endParaRPr lang="ru-K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Molecular Geometry and Properties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1845734"/>
            <a:ext cx="3230880" cy="4023360"/>
          </a:xfrm>
        </p:spPr>
        <p:txBody>
          <a:bodyPr/>
          <a:lstStyle/>
          <a:p>
            <a:r>
              <a:rPr lang="en-US" dirty="0"/>
              <a:t>Example: </a:t>
            </a:r>
          </a:p>
          <a:p>
            <a:r>
              <a:rPr lang="en-US" dirty="0"/>
              <a:t>CO₂ (linear, nonpolar) </a:t>
            </a:r>
          </a:p>
          <a:p>
            <a:r>
              <a:rPr lang="en-US" dirty="0"/>
              <a:t>H₂O (bent, polar).</a:t>
            </a:r>
          </a:p>
          <a:p>
            <a:pPr marL="0" indent="0">
              <a:buNone/>
            </a:pPr>
            <a:endParaRPr lang="ru-KZ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B5E1D33-255B-0182-B7D0-17DF2094D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802452"/>
              </p:ext>
            </p:extLst>
          </p:nvPr>
        </p:nvGraphicFramePr>
        <p:xfrm>
          <a:off x="416560" y="1845734"/>
          <a:ext cx="7508241" cy="448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spatial configuration of molecules defines their identity, reactivity, and function.</a:t>
            </a:r>
          </a:p>
          <a:p>
            <a:r>
              <a:rPr lang="en-US" dirty="0"/>
              <a:t>Determined by electron pair repulsion, bond type, and hybridization.</a:t>
            </a:r>
          </a:p>
          <a:p>
            <a:r>
              <a:rPr lang="en-US" dirty="0"/>
              <a:t>VSEPR theory provides a practical framework for predicting molecular shapes.</a:t>
            </a:r>
          </a:p>
          <a:p>
            <a:r>
              <a:rPr lang="en-US" dirty="0"/>
              <a:t>Chirality and stereochemistry demonstrate the importance of 3D structure in chemistry and biology.</a:t>
            </a:r>
          </a:p>
          <a:p>
            <a:r>
              <a:rPr lang="en-US" dirty="0"/>
              <a:t>Understanding molecular configuration is fundamental to organic synthesis, biochemistry, and material design.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578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Wingdings</vt:lpstr>
      <vt:lpstr>Тема Office</vt:lpstr>
      <vt:lpstr>Ретро</vt:lpstr>
      <vt:lpstr>The spatial configuration of the molecule</vt:lpstr>
      <vt:lpstr>Molecular Configuration</vt:lpstr>
      <vt:lpstr>Factors Determining Molecular Geometry</vt:lpstr>
      <vt:lpstr>The VSEPR Theory</vt:lpstr>
      <vt:lpstr>Hybridization and Spatial Arrangement</vt:lpstr>
      <vt:lpstr>Chirality and Stereoisomerism</vt:lpstr>
      <vt:lpstr>Molecular Geometry and Properties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4</cp:revision>
  <dcterms:created xsi:type="dcterms:W3CDTF">2025-11-04T13:13:58Z</dcterms:created>
  <dcterms:modified xsi:type="dcterms:W3CDTF">2025-11-04T14:22:40Z</dcterms:modified>
</cp:coreProperties>
</file>